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9" r:id="rId6"/>
    <p:sldId id="271" r:id="rId7"/>
    <p:sldId id="272" r:id="rId8"/>
    <p:sldId id="273" r:id="rId9"/>
    <p:sldId id="274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79B00-D322-45BC-8062-987B3429D24B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EF09C-ECCD-4BA4-8909-B24FDFAF6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70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08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9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6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870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627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614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38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722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76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40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15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1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174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43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87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7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5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2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82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29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47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02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2" name="Прямоугольник 11"/>
          <p:cNvSpPr/>
          <p:nvPr/>
        </p:nvSpPr>
        <p:spPr>
          <a:xfrm>
            <a:off x="1610729" y="2174795"/>
            <a:ext cx="90440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ЗАКОНОМЕРНОСТИ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РЕЗУЛЬТАТА ИЗМЕРЕНИЯ</a:t>
            </a:r>
            <a:endParaRPr lang="ru-RU" altLang="ru-RU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27197" y="5328373"/>
            <a:ext cx="87909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Преподаватель:</a:t>
            </a:r>
            <a:endParaRPr lang="ru-RU" altLang="ru-RU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altLang="ru-RU" sz="1000" b="1" dirty="0">
              <a:solidFill>
                <a:srgbClr val="99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2400" b="1" dirty="0" smtClean="0">
                <a:solidFill>
                  <a:srgbClr val="84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Черкашина Галина Алексеевна</a:t>
            </a:r>
            <a:endParaRPr lang="ru-RU" altLang="ru-RU" sz="2400" b="1" dirty="0">
              <a:solidFill>
                <a:srgbClr val="841E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4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4" name="Прямоугольник 3"/>
          <p:cNvSpPr/>
          <p:nvPr/>
        </p:nvSpPr>
        <p:spPr>
          <a:xfrm>
            <a:off x="1512917" y="2061556"/>
            <a:ext cx="845004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Благодарю </a:t>
            </a:r>
          </a:p>
          <a:p>
            <a:pPr algn="ctr"/>
            <a:r>
              <a:rPr lang="ru-RU" sz="6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за внимание!</a:t>
            </a:r>
            <a:endParaRPr lang="ru-RU" sz="60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04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1171271" y="2395744"/>
            <a:ext cx="7864664" cy="157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погрешностей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Эталоны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единиц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физических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величин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0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3111811" y="661425"/>
            <a:ext cx="53950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погрешностей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1984" y="1516805"/>
            <a:ext cx="1016390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spc="-3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Погрешность </a:t>
            </a:r>
            <a:r>
              <a:rPr lang="ru-RU" sz="2400" b="1" spc="-3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измерения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отклонение результата измерения от истинного значения измеряемой величины.</a:t>
            </a:r>
          </a:p>
          <a:p>
            <a:pPr indent="457200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Погрешности классифицируются по следующим признакам: </a:t>
            </a:r>
          </a:p>
          <a:p>
            <a:pPr indent="457200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По форме числового выражения</a:t>
            </a:r>
          </a:p>
          <a:p>
            <a:pPr indent="457200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абсолютные;</a:t>
            </a:r>
          </a:p>
          <a:p>
            <a:pPr indent="457200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относительные.</a:t>
            </a:r>
          </a:p>
          <a:p>
            <a:pPr algn="just"/>
            <a:endParaRPr lang="ru-RU" sz="24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9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3621766" y="531278"/>
            <a:ext cx="53950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погрешностей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3385" y="1513091"/>
            <a:ext cx="109024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>
              <a:lnSpc>
                <a:spcPct val="15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 startAt="2"/>
              <a:tabLst>
                <a:tab pos="655320" algn="l"/>
              </a:tabLst>
            </a:pP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источникам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возникновения</a:t>
            </a:r>
            <a:endParaRPr lang="ru-RU" sz="24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инструментальные (обусловленные свойствами средств измерения твердости, геометрических параметров и т.д.);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методические погрешности, возникающие в результате несовершенства принятого метода измерений, при использовании эмпирических зависимостей (формула получена на основе эксперимента) и т.д.;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</a:t>
            </a: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субъективные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погрешности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оператора</a:t>
            </a:r>
            <a:r>
              <a:rPr lang="en-US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18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3431062" y="587105"/>
            <a:ext cx="53950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погрешностей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5409" y="1360656"/>
            <a:ext cx="11148647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>
              <a:lnSpc>
                <a:spcPct val="150000"/>
              </a:lnSpc>
            </a:pPr>
            <a:r>
              <a:rPr lang="en-US" sz="20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характеру</a:t>
            </a:r>
            <a:r>
              <a:rPr lang="en-US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spc="25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проявления</a:t>
            </a:r>
            <a:endParaRPr lang="ru-RU" sz="20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систематическая – такая погрешность в процессе измерения одной и той же физической величины остается постоянной или изменяется по определенному закону при одинаковых условиях измерения, т.е. не меняются внешние условия измерения (температура, давление, влажность, уровень вибраций и др.), оператор, класс точности измерительного прибора, цена деления измерительного прибора</a:t>
            </a:r>
          </a:p>
          <a:p>
            <a:pPr indent="457200">
              <a:lnSpc>
                <a:spcPct val="150000"/>
              </a:lnSpc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–постоянная (присутствует все время на протяжении измерений);</a:t>
            </a:r>
          </a:p>
          <a:p>
            <a:pPr indent="457200">
              <a:lnSpc>
                <a:spcPct val="150000"/>
              </a:lnSpc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временная;</a:t>
            </a:r>
          </a:p>
          <a:p>
            <a:pPr indent="457200">
              <a:lnSpc>
                <a:spcPct val="150000"/>
              </a:lnSpc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случайная – это погрешность, которая изменяется случайным образом при повторном измерении одной и той же величины в одних и тех же условиях. Случайные погрешности, в отличие от систематических, изменяются хаотично по неизвестному закону.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9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2815436" y="565167"/>
            <a:ext cx="65666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Эталоны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 физических величин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308" y="1165331"/>
            <a:ext cx="1181686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  <a:tabLst>
                <a:tab pos="1436370" algn="l"/>
                <a:tab pos="2569210" algn="l"/>
                <a:tab pos="3449955" algn="l"/>
                <a:tab pos="3783965" algn="l"/>
                <a:tab pos="4269740" algn="l"/>
                <a:tab pos="5173345" algn="l"/>
              </a:tabLst>
            </a:pPr>
            <a:r>
              <a:rPr lang="ru-RU" sz="20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Эталоны физических величин </a:t>
            </a: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средство измерения, предназначенное для воспроизведения и хранения физической величины с целью ее передачи другим средствам измерения данной величины.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 эталоны делятся на два больших вида: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741680" algn="l"/>
                <a:tab pos="3862705" algn="l"/>
              </a:tabLs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Государственный первичный эталон. Он утвержден в качестве исходного для всей страны.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655320" algn="l"/>
              </a:tabLs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Вторичные эталоны, которые делятся на четыре группы: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  <a:tabLst>
                <a:tab pos="913130" algn="l"/>
                <a:tab pos="1790700" algn="l"/>
                <a:tab pos="2085975" algn="l"/>
                <a:tab pos="3104515" algn="l"/>
                <a:tab pos="3628390" algn="l"/>
                <a:tab pos="4989830" algn="l"/>
                <a:tab pos="5455920" algn="l"/>
              </a:tabLs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Эталоны – свидетели. Они предназначены для замены государственного первичного эталона в случае его порчи или утраты.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Эталоны – сравнения. Служат для сличения эталонов, которые по каким-либо причинам не могут непосредственно сличаться друг с другом.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Эталоны – копии. Используются для передачи размеров к рабочим эталонам.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Г) Рабочие эталоны. Применяются для контроля качества продукции, а также для поверки рабочих средств измерения.</a:t>
            </a:r>
          </a:p>
        </p:txBody>
      </p:sp>
    </p:spTree>
    <p:extLst>
      <p:ext uri="{BB962C8B-B14F-4D97-AF65-F5344CB8AC3E}">
        <p14:creationId xmlns:p14="http://schemas.microsoft.com/office/powerpoint/2010/main" val="301994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2815436" y="565167"/>
            <a:ext cx="65666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Эталоны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 физических величин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0633" y="1165331"/>
            <a:ext cx="110255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Измерение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нахождение значения физической величины опытным путем с помощью специальных технических средств.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Истинное значение физической величины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значение, идеально отражающее соответствующее свойство объекта, как в количественном, так и в качественном отношениях.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Действительное значение физической величины – это значение, найденное опытным путём и настолько приближенное к истинному, что для данной цели может быть принято вместо него.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Измеренное значение физической величины – это значение, полученное при измерении с применением конкретных методов и средств измерений.</a:t>
            </a:r>
          </a:p>
        </p:txBody>
      </p:sp>
    </p:spTree>
    <p:extLst>
      <p:ext uri="{BB962C8B-B14F-4D97-AF65-F5344CB8AC3E}">
        <p14:creationId xmlns:p14="http://schemas.microsoft.com/office/powerpoint/2010/main" val="293717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2815436" y="565167"/>
            <a:ext cx="65666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Эталоны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 физических величин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9564" y="1765496"/>
            <a:ext cx="115003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Свойства измерений: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точность – это свойство измерений, отражающее близость их результатов к истинному значению измеряемой величины;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правильность – это свойство измерений, отражающее близость к нулю систематических погрешностей в их результатах.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измерений правильны, когда они не искажены систематическими погрешностями</a:t>
            </a: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5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3" name="Прямоугольник 12"/>
          <p:cNvSpPr/>
          <p:nvPr/>
        </p:nvSpPr>
        <p:spPr>
          <a:xfrm>
            <a:off x="2815436" y="565167"/>
            <a:ext cx="65666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spc="-4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Эталоны 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 физических величин</a:t>
            </a: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9564" y="1165331"/>
            <a:ext cx="1150033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Свойства измерений: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сходимость – это свойство измерений, отражающее близость друг к другу результатов измерений, выполняемых в одинаковых условиях одним и тем же средством измерения одним и тем же оператором. Сходимость – важное качество для методики измерений;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г) </a:t>
            </a:r>
            <a:r>
              <a:rPr lang="ru-RU" sz="2400" spc="25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воспроизводимость</a:t>
            </a: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свойство измерений, отражающее близость друг к другу результатов измерений, выполняемых в разных условиях, т.е. в разное время, в разных местах, разными методами и средствами измерений. </a:t>
            </a:r>
            <a:endParaRPr lang="ru-RU" sz="2400" spc="25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07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630</Words>
  <Application>Microsoft Office PowerPoint</Application>
  <PresentationFormat>Широкоэкранный</PresentationFormat>
  <Paragraphs>67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СтГАУ</dc:creator>
  <cp:lastModifiedBy>СтГАУ</cp:lastModifiedBy>
  <cp:revision>6</cp:revision>
  <dcterms:created xsi:type="dcterms:W3CDTF">2021-09-02T09:09:18Z</dcterms:created>
  <dcterms:modified xsi:type="dcterms:W3CDTF">2021-09-02T10:34:21Z</dcterms:modified>
</cp:coreProperties>
</file>